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66" r:id="rId3"/>
    <p:sldId id="256" r:id="rId4"/>
    <p:sldId id="257" r:id="rId5"/>
    <p:sldId id="258" r:id="rId6"/>
    <p:sldId id="259" r:id="rId7"/>
    <p:sldId id="260" r:id="rId8"/>
    <p:sldId id="261" r:id="rId9"/>
    <p:sldId id="262" r:id="rId10"/>
    <p:sldId id="263" r:id="rId11"/>
    <p:sldId id="264" r:id="rId12"/>
    <p:sldId id="265" r:id="rId13"/>
  </p:sldIdLst>
  <p:sldSz cx="9906000" cy="6858000" type="A4"/>
  <p:notesSz cx="7102475" cy="102314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AE62D-AB53-4E67-B1A8-C5D9084B6595}" v="21" dt="2024-03-04T09:27:26.245"/>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55" d="100"/>
          <a:sy n="155" d="100"/>
        </p:scale>
        <p:origin x="1572" y="150"/>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6FEE28FE-3E0D-41E8-85CB-E836DE273C15}" type="datetimeFigureOut">
              <a:rPr lang="nb-NO" smtClean="0"/>
              <a:t>04.03.2024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295327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FEE28FE-3E0D-41E8-85CB-E836DE273C15}" type="datetimeFigureOut">
              <a:rPr lang="nb-NO" smtClean="0"/>
              <a:t>04.03.2024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66086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FEE28FE-3E0D-41E8-85CB-E836DE273C15}" type="datetimeFigureOut">
              <a:rPr lang="nb-NO" smtClean="0"/>
              <a:t>04.03.2024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16777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6FEE28FE-3E0D-41E8-85CB-E836DE273C15}" type="datetimeFigureOut">
              <a:rPr lang="nb-NO" smtClean="0"/>
              <a:t>04.03.2024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399144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6FEE28FE-3E0D-41E8-85CB-E836DE273C15}" type="datetimeFigureOut">
              <a:rPr lang="nb-NO" smtClean="0"/>
              <a:t>04.03.2024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56762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6FEE28FE-3E0D-41E8-85CB-E836DE273C15}" type="datetimeFigureOut">
              <a:rPr lang="nb-NO" smtClean="0"/>
              <a:t>04.03.2024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405629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82329" y="2505075"/>
            <a:ext cx="4190702"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5014913" y="2505075"/>
            <a:ext cx="4211340"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6FEE28FE-3E0D-41E8-85CB-E836DE273C15}" type="datetimeFigureOut">
              <a:rPr lang="nb-NO" smtClean="0"/>
              <a:t>04.03.2024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124625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6FEE28FE-3E0D-41E8-85CB-E836DE273C15}" type="datetimeFigureOut">
              <a:rPr lang="nb-NO" smtClean="0"/>
              <a:t>04.03.2024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2597752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E28FE-3E0D-41E8-85CB-E836DE273C15}" type="datetimeFigureOut">
              <a:rPr lang="nb-NO" smtClean="0"/>
              <a:t>04.03.2024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337340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6FEE28FE-3E0D-41E8-85CB-E836DE273C15}" type="datetimeFigureOut">
              <a:rPr lang="nb-NO" smtClean="0"/>
              <a:t>04.03.2024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3701029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6FEE28FE-3E0D-41E8-85CB-E836DE273C15}" type="datetimeFigureOut">
              <a:rPr lang="nb-NO" smtClean="0"/>
              <a:t>04.03.2024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2E8D2B1-1023-4957-82CD-665779AF57F9}" type="slidenum">
              <a:rPr lang="nb-NO" smtClean="0"/>
              <a:t>‹#›</a:t>
            </a:fld>
            <a:endParaRPr lang="nb-NO"/>
          </a:p>
        </p:txBody>
      </p:sp>
    </p:spTree>
    <p:extLst>
      <p:ext uri="{BB962C8B-B14F-4D97-AF65-F5344CB8AC3E}">
        <p14:creationId xmlns:p14="http://schemas.microsoft.com/office/powerpoint/2010/main" val="2188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EE28FE-3E0D-41E8-85CB-E836DE273C15}" type="datetimeFigureOut">
              <a:rPr lang="nb-NO" smtClean="0"/>
              <a:t>04.03.2024</a:t>
            </a:fld>
            <a:endParaRPr lang="nb-NO"/>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8D2B1-1023-4957-82CD-665779AF57F9}" type="slidenum">
              <a:rPr lang="nb-NO" smtClean="0"/>
              <a:t>‹#›</a:t>
            </a:fld>
            <a:endParaRPr lang="nb-NO"/>
          </a:p>
        </p:txBody>
      </p:sp>
    </p:spTree>
    <p:extLst>
      <p:ext uri="{BB962C8B-B14F-4D97-AF65-F5344CB8AC3E}">
        <p14:creationId xmlns:p14="http://schemas.microsoft.com/office/powerpoint/2010/main" val="42304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CB4F15D0-6425-ADD9-7EEB-4054D92446A6}"/>
              </a:ext>
            </a:extLst>
          </p:cNvPr>
          <p:cNvSpPr txBox="1"/>
          <p:nvPr/>
        </p:nvSpPr>
        <p:spPr>
          <a:xfrm>
            <a:off x="2477589" y="2313501"/>
            <a:ext cx="4955176" cy="2246769"/>
          </a:xfrm>
          <a:prstGeom prst="rect">
            <a:avLst/>
          </a:prstGeom>
          <a:noFill/>
        </p:spPr>
        <p:txBody>
          <a:bodyPr wrap="square">
            <a:spAutoFit/>
          </a:bodyPr>
          <a:lstStyle/>
          <a:p>
            <a:pPr algn="l"/>
            <a:endParaRPr lang="nb-NO" sz="800" b="0" i="0" u="none" strike="noStrike" baseline="0" dirty="0">
              <a:solidFill>
                <a:srgbClr val="000000"/>
              </a:solidFill>
              <a:latin typeface="Hobo Std" panose="020B0803040709020204" pitchFamily="34" charset="0"/>
            </a:endParaRPr>
          </a:p>
          <a:p>
            <a:endParaRPr lang="nb-NO" sz="800" b="0" i="0" u="none" strike="noStrike" baseline="0" dirty="0">
              <a:latin typeface="Hobo Std" panose="020B0803040709020204" pitchFamily="34" charset="0"/>
            </a:endParaRPr>
          </a:p>
          <a:p>
            <a:pPr algn="ctr"/>
            <a:r>
              <a:rPr lang="nb-NO" sz="4000" b="0" i="0" u="none" strike="noStrike" baseline="0" dirty="0">
                <a:latin typeface="Hobo Std" panose="020B0803040709020204" pitchFamily="34" charset="0"/>
              </a:rPr>
              <a:t>FØRST TIL 30!</a:t>
            </a:r>
          </a:p>
          <a:p>
            <a:pPr algn="ctr"/>
            <a:endParaRPr lang="nb-NO" sz="2800" dirty="0">
              <a:latin typeface="Minion Pro" panose="02040503050306020203" pitchFamily="18" charset="0"/>
            </a:endParaRPr>
          </a:p>
          <a:p>
            <a:pPr algn="ctr"/>
            <a:r>
              <a:rPr lang="nb-NO" sz="2800" dirty="0">
                <a:latin typeface="Minion Pro" panose="02040503050306020203" pitchFamily="18" charset="0"/>
              </a:rPr>
              <a:t>SPILLEREGLER OG FASIT STÅR PÅ SIDE 2</a:t>
            </a:r>
          </a:p>
        </p:txBody>
      </p:sp>
      <p:sp>
        <p:nvSpPr>
          <p:cNvPr id="7" name="TekstSylinder 6">
            <a:extLst>
              <a:ext uri="{FF2B5EF4-FFF2-40B4-BE49-F238E27FC236}">
                <a16:creationId xmlns:a16="http://schemas.microsoft.com/office/drawing/2014/main" id="{2D5370F0-9883-F62A-B0C7-6E25DF7672DD}"/>
              </a:ext>
            </a:extLst>
          </p:cNvPr>
          <p:cNvSpPr txBox="1"/>
          <p:nvPr/>
        </p:nvSpPr>
        <p:spPr>
          <a:xfrm>
            <a:off x="8207829" y="6103761"/>
            <a:ext cx="1495464" cy="646331"/>
          </a:xfrm>
          <a:prstGeom prst="rect">
            <a:avLst/>
          </a:prstGeom>
          <a:noFill/>
        </p:spPr>
        <p:txBody>
          <a:bodyPr wrap="square">
            <a:spAutoFit/>
          </a:bodyPr>
          <a:lstStyle/>
          <a:p>
            <a:pPr algn="l"/>
            <a:endParaRPr lang="nb-NO" sz="1200" b="0" i="0" u="none" strike="noStrike" baseline="0" dirty="0">
              <a:solidFill>
                <a:srgbClr val="000000"/>
              </a:solidFill>
            </a:endParaRPr>
          </a:p>
          <a:p>
            <a:endParaRPr lang="nb-NO" sz="1200" b="0" i="0" u="none" strike="noStrike" baseline="0" dirty="0"/>
          </a:p>
          <a:p>
            <a:r>
              <a:rPr lang="nb-NO" sz="1200" b="0" i="0" u="none" strike="noStrike" baseline="0" dirty="0"/>
              <a:t> OPPGAVER TIL SPOR</a:t>
            </a:r>
            <a:endParaRPr lang="nb-NO" dirty="0"/>
          </a:p>
        </p:txBody>
      </p:sp>
      <p:sp>
        <p:nvSpPr>
          <p:cNvPr id="9" name="TekstSylinder 8">
            <a:extLst>
              <a:ext uri="{FF2B5EF4-FFF2-40B4-BE49-F238E27FC236}">
                <a16:creationId xmlns:a16="http://schemas.microsoft.com/office/drawing/2014/main" id="{9E474D80-F2B6-CB30-6217-A88AC54CA385}"/>
              </a:ext>
            </a:extLst>
          </p:cNvPr>
          <p:cNvSpPr txBox="1"/>
          <p:nvPr/>
        </p:nvSpPr>
        <p:spPr>
          <a:xfrm>
            <a:off x="202707" y="6103760"/>
            <a:ext cx="4955176" cy="646331"/>
          </a:xfrm>
          <a:prstGeom prst="rect">
            <a:avLst/>
          </a:prstGeom>
          <a:noFill/>
        </p:spPr>
        <p:txBody>
          <a:bodyPr wrap="square">
            <a:spAutoFit/>
          </a:bodyPr>
          <a:lstStyle/>
          <a:p>
            <a:pPr algn="l"/>
            <a:endParaRPr lang="nb-NO" sz="1200" b="0" i="0" u="none" strike="noStrike" baseline="0" dirty="0">
              <a:solidFill>
                <a:srgbClr val="000000"/>
              </a:solidFill>
              <a:latin typeface="Minion Pro" panose="02040503050306020203" pitchFamily="18" charset="0"/>
            </a:endParaRPr>
          </a:p>
          <a:p>
            <a:endParaRPr lang="nb-NO" sz="1200" b="0" i="0" u="none" strike="noStrike" baseline="0" dirty="0">
              <a:latin typeface="Minion Pro" panose="02040503050306020203" pitchFamily="18" charset="0"/>
            </a:endParaRPr>
          </a:p>
          <a:p>
            <a:r>
              <a:rPr lang="nb-NO" sz="1200" b="0" i="0" u="none" strike="noStrike" baseline="0" dirty="0">
                <a:latin typeface="Minion Pro" panose="02040503050306020203" pitchFamily="18" charset="0"/>
              </a:rPr>
              <a:t> </a:t>
            </a:r>
            <a:r>
              <a:rPr lang="nb-NO" sz="600" b="0" i="0" u="none" strike="noStrike" baseline="0" dirty="0">
                <a:solidFill>
                  <a:srgbClr val="221E1F"/>
                </a:solidFill>
                <a:latin typeface="Minion Pro" panose="02040503050306020203" pitchFamily="18" charset="0"/>
              </a:rPr>
              <a:t>UiT Norges arktiske universitet </a:t>
            </a:r>
            <a:endParaRPr lang="nb-NO" dirty="0"/>
          </a:p>
        </p:txBody>
      </p:sp>
    </p:spTree>
    <p:extLst>
      <p:ext uri="{BB962C8B-B14F-4D97-AF65-F5344CB8AC3E}">
        <p14:creationId xmlns:p14="http://schemas.microsoft.com/office/powerpoint/2010/main" val="104551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157225041"/>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dyr spiser bæsjen 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Hva heter det største landlevende pattedyret  i Norge?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Si to dyr som tilhører smågnagerne.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Si ett </a:t>
                      </a:r>
                      <a:r>
                        <a:rPr kumimoji="0" lang="nb-NO" sz="2400" b="1" i="0" u="none" strike="noStrike" kern="1200" cap="none" spc="0" normalizeH="0" baseline="0" noProof="0">
                          <a:ln>
                            <a:noFill/>
                          </a:ln>
                          <a:solidFill>
                            <a:prstClr val="black"/>
                          </a:solidFill>
                          <a:effectLst/>
                          <a:uLnTx/>
                          <a:uFillTx/>
                          <a:latin typeface="+mn-lt"/>
                          <a:ea typeface="+mn-ea"/>
                          <a:cs typeface="+mn-cs"/>
                        </a:rPr>
                        <a:t>pattedyr som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black"/>
                          </a:solidFill>
                          <a:effectLst/>
                          <a:uLnTx/>
                          <a:uFillTx/>
                          <a:latin typeface="+mn-lt"/>
                          <a:ea typeface="+mn-ea"/>
                          <a:cs typeface="+mn-cs"/>
                        </a:rPr>
                        <a:t> </a:t>
                      </a:r>
                      <a:r>
                        <a:rPr kumimoji="0" lang="nb-NO" sz="2400" b="1" i="0" u="none" strike="noStrike" kern="1200" cap="none" spc="0" normalizeH="0" baseline="0" noProof="0" dirty="0">
                          <a:ln>
                            <a:noFill/>
                          </a:ln>
                          <a:solidFill>
                            <a:prstClr val="black"/>
                          </a:solidFill>
                          <a:effectLst/>
                          <a:uLnTx/>
                          <a:uFillTx/>
                          <a:latin typeface="+mn-lt"/>
                          <a:ea typeface="+mn-ea"/>
                          <a:cs typeface="+mn-cs"/>
                        </a:rPr>
                        <a:t>lever i trærne?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Hvem har bæsja?</a:t>
                      </a: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24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t>Hopp som harer tilbake til terningen!</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pic>
        <p:nvPicPr>
          <p:cNvPr id="3" name="Bilde 2" descr="Et bilde som inneholder tre, utendørs, plante&#10;&#10;Automatisk generert beskrivelse">
            <a:extLst>
              <a:ext uri="{FF2B5EF4-FFF2-40B4-BE49-F238E27FC236}">
                <a16:creationId xmlns:a16="http://schemas.microsoft.com/office/drawing/2014/main" id="{5F9DD67E-18BF-1BBF-8265-7B3B084EE226}"/>
              </a:ext>
            </a:extLst>
          </p:cNvPr>
          <p:cNvPicPr>
            <a:picLocks noChangeAspect="1"/>
          </p:cNvPicPr>
          <p:nvPr/>
        </p:nvPicPr>
        <p:blipFill rotWithShape="1">
          <a:blip r:embed="rId2">
            <a:extLst>
              <a:ext uri="{28A0092B-C50C-407E-A947-70E740481C1C}">
                <a14:useLocalDpi xmlns:a14="http://schemas.microsoft.com/office/drawing/2010/main" val="0"/>
              </a:ext>
            </a:extLst>
          </a:blip>
          <a:srcRect l="14257" t="25906" r="11531"/>
          <a:stretch/>
        </p:blipFill>
        <p:spPr>
          <a:xfrm>
            <a:off x="3766242" y="4626319"/>
            <a:ext cx="2520000" cy="1677328"/>
          </a:xfrm>
          <a:prstGeom prst="rect">
            <a:avLst/>
          </a:prstGeom>
        </p:spPr>
      </p:pic>
    </p:spTree>
    <p:extLst>
      <p:ext uri="{BB962C8B-B14F-4D97-AF65-F5344CB8AC3E}">
        <p14:creationId xmlns:p14="http://schemas.microsoft.com/office/powerpoint/2010/main" val="949963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3203784893"/>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algn="ctr"/>
                      <a:r>
                        <a:rPr lang="nb-NO" sz="15000" dirty="0">
                          <a:solidFill>
                            <a:schemeClr val="tx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26</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27</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28</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29</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30</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spTree>
    <p:extLst>
      <p:ext uri="{BB962C8B-B14F-4D97-AF65-F5344CB8AC3E}">
        <p14:creationId xmlns:p14="http://schemas.microsoft.com/office/powerpoint/2010/main" val="87896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199746019"/>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dyr har hatt dette geviret?</a:t>
                      </a:r>
                    </a:p>
                    <a:p>
                      <a:pPr algn="ctr"/>
                      <a:endParaRPr lang="nb-NO"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Hva kalles en </a:t>
                      </a:r>
                      <a:r>
                        <a:rPr kumimoji="0" lang="nb-NO" sz="2400" b="1" i="0" u="none" strike="noStrike" kern="1200" cap="none" spc="0" normalizeH="0" baseline="0" noProof="0" dirty="0" err="1">
                          <a:ln>
                            <a:noFill/>
                          </a:ln>
                          <a:solidFill>
                            <a:prstClr val="black"/>
                          </a:solidFill>
                          <a:effectLst/>
                          <a:uLnTx/>
                          <a:uFillTx/>
                          <a:latin typeface="+mn-lt"/>
                          <a:ea typeface="+mn-ea"/>
                          <a:cs typeface="+mn-cs"/>
                        </a:rPr>
                        <a:t>bjørne«hunn</a:t>
                      </a:r>
                      <a:r>
                        <a:rPr kumimoji="0" lang="nb-NO" sz="2400" b="1" i="0" u="none" strike="noStrike" kern="1200" cap="none" spc="0" normalizeH="0" baseline="0" noProof="0" dirty="0">
                          <a:ln>
                            <a:noFill/>
                          </a:ln>
                          <a:solidFill>
                            <a:prstClr val="black"/>
                          </a:solidFill>
                          <a:effectLst/>
                          <a:uLnTx/>
                          <a:uFillTx/>
                          <a:latin typeface="+mn-lt"/>
                          <a:ea typeface="+mn-ea"/>
                          <a:cs typeface="+mn-cs"/>
                        </a:rPr>
                        <a:t>»?</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Syng en sang om en fugl </a:t>
                      </a:r>
                      <a:r>
                        <a:rPr kumimoji="0" lang="nb-NO" sz="2400" b="1" i="0" u="none" strike="noStrike" kern="1200" cap="none" spc="0" normalizeH="0" baseline="0" noProof="0" dirty="0">
                          <a:ln>
                            <a:noFill/>
                          </a:ln>
                          <a:solidFill>
                            <a:prstClr val="black"/>
                          </a:solidFill>
                          <a:effectLst/>
                          <a:uLnTx/>
                          <a:uFillTx/>
                          <a:latin typeface="+mn-lt"/>
                          <a:ea typeface="+mn-ea"/>
                          <a:cs typeface="+mn-cs"/>
                          <a:sym typeface="Wingdings" panose="05000000000000000000" pitchFamily="2" charset="2"/>
                        </a:rPr>
                        <a:t></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Hva heter det eneste viltlevende kattedyret  vi har i Norge?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Hvem setter slike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spor?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rovdyr heter på samisk </a:t>
                      </a:r>
                      <a:r>
                        <a:rPr kumimoji="0" lang="nb-NO" sz="2400" b="1" i="0" u="none" strike="noStrike" kern="1200" cap="none" spc="0" normalizeH="0" baseline="0" noProof="0" dirty="0" err="1">
                          <a:ln>
                            <a:noFill/>
                          </a:ln>
                          <a:solidFill>
                            <a:prstClr val="black"/>
                          </a:solidFill>
                          <a:effectLst/>
                          <a:uLnTx/>
                          <a:uFillTx/>
                          <a:latin typeface="+mn-lt"/>
                          <a:ea typeface="+mn-ea"/>
                          <a:cs typeface="+mn-cs"/>
                        </a:rPr>
                        <a:t>njálla</a:t>
                      </a:r>
                      <a:r>
                        <a:rPr kumimoji="0" lang="nb-NO" sz="2400" b="1" i="0" u="none" strike="noStrike" kern="1200" cap="none" spc="0" normalizeH="0" baseline="0" noProof="0" dirty="0">
                          <a:ln>
                            <a:noFill/>
                          </a:ln>
                          <a:solidFill>
                            <a:prstClr val="black"/>
                          </a:solidFill>
                          <a:effectLst/>
                          <a:uLnTx/>
                          <a:uFillTx/>
                          <a:latin typeface="+mn-lt"/>
                          <a:ea typeface="+mn-ea"/>
                          <a:cs typeface="+mn-cs"/>
                        </a:rPr>
                        <a:t> 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kvensk </a:t>
                      </a:r>
                      <a:r>
                        <a:rPr kumimoji="0" lang="nb-NO" sz="2400" b="1" i="0" u="none" strike="noStrike" kern="1200" cap="none" spc="0" normalizeH="0" baseline="0" noProof="0" dirty="0" err="1">
                          <a:ln>
                            <a:noFill/>
                          </a:ln>
                          <a:solidFill>
                            <a:prstClr val="black"/>
                          </a:solidFill>
                          <a:effectLst/>
                          <a:uLnTx/>
                          <a:uFillTx/>
                          <a:latin typeface="+mn-lt"/>
                          <a:ea typeface="+mn-ea"/>
                          <a:cs typeface="+mn-cs"/>
                        </a:rPr>
                        <a:t>naali</a:t>
                      </a:r>
                      <a:r>
                        <a:rPr kumimoji="0" lang="nb-NO" sz="2400" b="1" i="0" u="none" strike="noStrike" kern="1200" cap="none" spc="0" normalizeH="0" baseline="0" noProof="0" dirty="0">
                          <a:ln>
                            <a:noFill/>
                          </a:ln>
                          <a:solidFill>
                            <a:prstClr val="black"/>
                          </a:solidFill>
                          <a:effectLst/>
                          <a:uLnTx/>
                          <a:uFillTx/>
                          <a:latin typeface="+mn-lt"/>
                          <a:ea typeface="+mn-ea"/>
                          <a:cs typeface="+mn-cs"/>
                        </a:rPr>
                        <a:t>?</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pic>
        <p:nvPicPr>
          <p:cNvPr id="3" name="Bilde 2" descr="Et bilde som inneholder utendørs, tre, sement&#10;&#10;Automatisk generert beskrivelse">
            <a:extLst>
              <a:ext uri="{FF2B5EF4-FFF2-40B4-BE49-F238E27FC236}">
                <a16:creationId xmlns:a16="http://schemas.microsoft.com/office/drawing/2014/main" id="{064A1D40-04E5-F07A-2F7C-304BCE74A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37" y="1237496"/>
            <a:ext cx="2520000" cy="1890000"/>
          </a:xfrm>
          <a:prstGeom prst="rect">
            <a:avLst/>
          </a:prstGeom>
        </p:spPr>
      </p:pic>
      <p:pic>
        <p:nvPicPr>
          <p:cNvPr id="6" name="Bilde 5" descr="Et bilde som inneholder snø, utendørs, natur&#10;&#10;Automatisk generert beskrivelse">
            <a:extLst>
              <a:ext uri="{FF2B5EF4-FFF2-40B4-BE49-F238E27FC236}">
                <a16:creationId xmlns:a16="http://schemas.microsoft.com/office/drawing/2014/main" id="{5C318B44-4977-5D7E-3AE3-2D7EFE517EA9}"/>
              </a:ext>
            </a:extLst>
          </p:cNvPr>
          <p:cNvPicPr>
            <a:picLocks noChangeAspect="1"/>
          </p:cNvPicPr>
          <p:nvPr/>
        </p:nvPicPr>
        <p:blipFill rotWithShape="1">
          <a:blip r:embed="rId3">
            <a:extLst>
              <a:ext uri="{28A0092B-C50C-407E-A947-70E740481C1C}">
                <a14:useLocalDpi xmlns:a14="http://schemas.microsoft.com/office/drawing/2010/main" val="0"/>
              </a:ext>
            </a:extLst>
          </a:blip>
          <a:srcRect l="20599" t="26047" b="-1"/>
          <a:stretch/>
        </p:blipFill>
        <p:spPr>
          <a:xfrm>
            <a:off x="4233000" y="4582188"/>
            <a:ext cx="1512000" cy="2113922"/>
          </a:xfrm>
          <a:prstGeom prst="rect">
            <a:avLst/>
          </a:prstGeom>
        </p:spPr>
      </p:pic>
    </p:spTree>
    <p:extLst>
      <p:ext uri="{BB962C8B-B14F-4D97-AF65-F5344CB8AC3E}">
        <p14:creationId xmlns:p14="http://schemas.microsoft.com/office/powerpoint/2010/main" val="1308201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FC9E08B8-A509-1C3A-EEE0-255782B3A843}"/>
              </a:ext>
            </a:extLst>
          </p:cNvPr>
          <p:cNvSpPr txBox="1"/>
          <p:nvPr/>
        </p:nvSpPr>
        <p:spPr>
          <a:xfrm>
            <a:off x="653143" y="600891"/>
            <a:ext cx="4299857" cy="369332"/>
          </a:xfrm>
          <a:prstGeom prst="rect">
            <a:avLst/>
          </a:prstGeom>
          <a:noFill/>
        </p:spPr>
        <p:txBody>
          <a:bodyPr wrap="square" rtlCol="0">
            <a:spAutoFit/>
          </a:bodyPr>
          <a:lstStyle/>
          <a:p>
            <a:r>
              <a:rPr lang="nb-NO" dirty="0"/>
              <a:t>Spilleregler: Først til 30!</a:t>
            </a:r>
          </a:p>
        </p:txBody>
      </p:sp>
      <p:sp>
        <p:nvSpPr>
          <p:cNvPr id="4" name="TekstSylinder 3">
            <a:extLst>
              <a:ext uri="{FF2B5EF4-FFF2-40B4-BE49-F238E27FC236}">
                <a16:creationId xmlns:a16="http://schemas.microsoft.com/office/drawing/2014/main" id="{60BAE10B-AEF0-FB2D-937B-DE7B009E600E}"/>
              </a:ext>
            </a:extLst>
          </p:cNvPr>
          <p:cNvSpPr txBox="1"/>
          <p:nvPr/>
        </p:nvSpPr>
        <p:spPr>
          <a:xfrm>
            <a:off x="5105400" y="568625"/>
            <a:ext cx="4299857" cy="369332"/>
          </a:xfrm>
          <a:prstGeom prst="rect">
            <a:avLst/>
          </a:prstGeom>
          <a:noFill/>
        </p:spPr>
        <p:txBody>
          <a:bodyPr wrap="square" rtlCol="0">
            <a:spAutoFit/>
          </a:bodyPr>
          <a:lstStyle/>
          <a:p>
            <a:r>
              <a:rPr lang="nb-NO" dirty="0"/>
              <a:t>Fasit til læreren</a:t>
            </a:r>
          </a:p>
        </p:txBody>
      </p:sp>
      <p:sp>
        <p:nvSpPr>
          <p:cNvPr id="5" name="TekstSylinder 4">
            <a:extLst>
              <a:ext uri="{FF2B5EF4-FFF2-40B4-BE49-F238E27FC236}">
                <a16:creationId xmlns:a16="http://schemas.microsoft.com/office/drawing/2014/main" id="{80694099-9E4B-B386-61CB-70CB2F77D8E7}"/>
              </a:ext>
            </a:extLst>
          </p:cNvPr>
          <p:cNvSpPr txBox="1"/>
          <p:nvPr/>
        </p:nvSpPr>
        <p:spPr>
          <a:xfrm>
            <a:off x="5105400" y="1001483"/>
            <a:ext cx="4430486" cy="6001643"/>
          </a:xfrm>
          <a:prstGeom prst="rect">
            <a:avLst/>
          </a:prstGeom>
          <a:noFill/>
        </p:spPr>
        <p:txBody>
          <a:bodyPr wrap="square" rtlCol="0">
            <a:spAutoFit/>
          </a:bodyPr>
          <a:lstStyle/>
          <a:p>
            <a:pPr marL="342900" indent="-342900">
              <a:buFont typeface="+mj-lt"/>
              <a:buAutoNum type="arabicPeriod"/>
            </a:pPr>
            <a:r>
              <a:rPr lang="nb-NO" sz="1200" dirty="0"/>
              <a:t>Lirype eller Fjellrype</a:t>
            </a:r>
          </a:p>
          <a:p>
            <a:pPr marL="342900" indent="-342900">
              <a:buFont typeface="+mj-lt"/>
              <a:buAutoNum type="arabicPeriod"/>
            </a:pPr>
            <a:r>
              <a:rPr lang="nb-NO" sz="1200" dirty="0"/>
              <a:t>Pinnsvin</a:t>
            </a:r>
          </a:p>
          <a:p>
            <a:pPr marL="342900" indent="-342900">
              <a:buFont typeface="+mj-lt"/>
              <a:buAutoNum type="arabicPeriod"/>
            </a:pPr>
            <a:r>
              <a:rPr lang="nb-NO" sz="1200" dirty="0"/>
              <a:t>Lemen</a:t>
            </a:r>
          </a:p>
          <a:p>
            <a:pPr marL="342900" indent="-342900">
              <a:buFont typeface="+mj-lt"/>
              <a:buAutoNum type="arabicPeriod"/>
            </a:pPr>
            <a:r>
              <a:rPr lang="nb-NO" sz="1200" dirty="0"/>
              <a:t>Oter</a:t>
            </a:r>
          </a:p>
          <a:p>
            <a:pPr marL="342900" indent="-342900">
              <a:buFont typeface="+mj-lt"/>
              <a:buAutoNum type="arabicPeriod"/>
            </a:pPr>
            <a:r>
              <a:rPr lang="nb-NO" sz="1200" dirty="0"/>
              <a:t>Hare</a:t>
            </a:r>
          </a:p>
          <a:p>
            <a:pPr marL="342900" indent="-342900">
              <a:buFont typeface="+mj-lt"/>
              <a:buAutoNum type="arabicPeriod"/>
            </a:pPr>
            <a:r>
              <a:rPr lang="nb-NO" sz="1200" dirty="0"/>
              <a:t>Syng en sang om et pattedyr </a:t>
            </a:r>
            <a:r>
              <a:rPr lang="nb-NO" sz="1200" dirty="0">
                <a:sym typeface="Wingdings" panose="05000000000000000000" pitchFamily="2" charset="2"/>
              </a:rPr>
              <a:t></a:t>
            </a:r>
            <a:endParaRPr lang="nb-NO" sz="1200" dirty="0"/>
          </a:p>
          <a:p>
            <a:pPr marL="342900" indent="-342900">
              <a:buFont typeface="+mj-lt"/>
              <a:buAutoNum type="arabicPeriod"/>
            </a:pPr>
            <a:r>
              <a:rPr lang="nb-NO" sz="1200" dirty="0"/>
              <a:t>Hare</a:t>
            </a:r>
          </a:p>
          <a:p>
            <a:pPr marL="342900" indent="-342900">
              <a:buFont typeface="+mj-lt"/>
              <a:buAutoNum type="arabicPeriod"/>
            </a:pPr>
            <a:r>
              <a:rPr lang="nb-NO" sz="1200" dirty="0"/>
              <a:t>Ekorn og smågnagere</a:t>
            </a:r>
          </a:p>
          <a:p>
            <a:pPr marL="342900" indent="-342900">
              <a:buFont typeface="+mj-lt"/>
              <a:buAutoNum type="arabicPeriod"/>
            </a:pPr>
            <a:r>
              <a:rPr lang="nb-NO" sz="1200" dirty="0"/>
              <a:t>Elgen</a:t>
            </a:r>
          </a:p>
          <a:p>
            <a:pPr marL="342900" indent="-342900">
              <a:buFont typeface="+mj-lt"/>
              <a:buAutoNum type="arabicPeriod"/>
            </a:pPr>
            <a:r>
              <a:rPr lang="nb-NO" sz="1200" dirty="0"/>
              <a:t>Rype</a:t>
            </a:r>
          </a:p>
          <a:p>
            <a:pPr marL="342900" indent="-342900">
              <a:buFont typeface="+mj-lt"/>
              <a:buAutoNum type="arabicPeriod"/>
            </a:pPr>
            <a:r>
              <a:rPr lang="nb-NO" sz="1200" dirty="0"/>
              <a:t>Rødrev</a:t>
            </a:r>
          </a:p>
          <a:p>
            <a:pPr marL="342900" indent="-342900">
              <a:buFont typeface="+mj-lt"/>
              <a:buAutoNum type="arabicPeriod"/>
            </a:pPr>
            <a:r>
              <a:rPr lang="nb-NO" sz="1200" dirty="0"/>
              <a:t>Snømus (</a:t>
            </a:r>
            <a:r>
              <a:rPr lang="nb-NO" sz="1200" dirty="0" err="1"/>
              <a:t>evt</a:t>
            </a:r>
            <a:r>
              <a:rPr lang="nb-NO" sz="1200" dirty="0"/>
              <a:t> spissmus)</a:t>
            </a:r>
          </a:p>
          <a:p>
            <a:pPr marL="342900" indent="-342900">
              <a:buFont typeface="+mj-lt"/>
              <a:buAutoNum type="arabicPeriod"/>
            </a:pPr>
            <a:r>
              <a:rPr lang="nb-NO" sz="1200" dirty="0"/>
              <a:t>Jerv, oter, mink, mår, røyskatt eller snømus</a:t>
            </a:r>
          </a:p>
          <a:p>
            <a:pPr marL="342900" indent="-342900">
              <a:buFont typeface="+mj-lt"/>
              <a:buAutoNum type="arabicPeriod"/>
            </a:pPr>
            <a:r>
              <a:rPr lang="nb-NO" sz="1200" dirty="0"/>
              <a:t>Simle</a:t>
            </a:r>
          </a:p>
          <a:p>
            <a:pPr marL="342900" indent="-342900">
              <a:buFont typeface="+mj-lt"/>
              <a:buAutoNum type="arabicPeriod"/>
            </a:pPr>
            <a:r>
              <a:rPr lang="nb-NO" sz="1200" dirty="0"/>
              <a:t>Rein</a:t>
            </a:r>
          </a:p>
          <a:p>
            <a:pPr marL="342900" indent="-342900">
              <a:buFont typeface="+mj-lt"/>
              <a:buAutoNum type="arabicPeriod"/>
            </a:pPr>
            <a:r>
              <a:rPr lang="nb-NO" sz="1200" dirty="0"/>
              <a:t>Røyskatt</a:t>
            </a:r>
          </a:p>
          <a:p>
            <a:pPr marL="342900" indent="-342900">
              <a:buFont typeface="+mj-lt"/>
              <a:buAutoNum type="arabicPeriod"/>
            </a:pPr>
            <a:r>
              <a:rPr lang="nb-NO" sz="1200" dirty="0"/>
              <a:t>Kamuflasje</a:t>
            </a:r>
          </a:p>
          <a:p>
            <a:pPr marL="342900" indent="-342900">
              <a:buFont typeface="+mj-lt"/>
              <a:buAutoNum type="arabicPeriod"/>
            </a:pPr>
            <a:r>
              <a:rPr lang="nb-NO" sz="1200" dirty="0"/>
              <a:t>Stå på alle fire og ul som en ulv!</a:t>
            </a:r>
          </a:p>
          <a:p>
            <a:pPr marL="342900" indent="-342900">
              <a:buFont typeface="+mj-lt"/>
              <a:buAutoNum type="arabicPeriod"/>
            </a:pPr>
            <a:r>
              <a:rPr lang="nb-NO" sz="1200" dirty="0"/>
              <a:t>Lemen, vånd, fjellmarkmus, markmus, rødmus og gråsidemus</a:t>
            </a:r>
          </a:p>
          <a:p>
            <a:pPr marL="342900" indent="-342900">
              <a:buFont typeface="+mj-lt"/>
              <a:buAutoNum type="arabicPeriod"/>
            </a:pPr>
            <a:r>
              <a:rPr lang="nb-NO" sz="1200" dirty="0"/>
              <a:t>Elg</a:t>
            </a:r>
          </a:p>
          <a:p>
            <a:pPr marL="342900" indent="-342900">
              <a:buFont typeface="+mj-lt"/>
              <a:buAutoNum type="arabicPeriod"/>
            </a:pPr>
            <a:r>
              <a:rPr lang="nb-NO" sz="1200" dirty="0"/>
              <a:t>Hare</a:t>
            </a:r>
          </a:p>
          <a:p>
            <a:pPr marL="342900" indent="-342900">
              <a:buFont typeface="+mj-lt"/>
              <a:buAutoNum type="arabicPeriod"/>
            </a:pPr>
            <a:r>
              <a:rPr lang="nb-NO" sz="1200" dirty="0"/>
              <a:t>Hopp som harer tilbake til terningen!</a:t>
            </a:r>
          </a:p>
          <a:p>
            <a:pPr marL="342900" indent="-342900">
              <a:buFont typeface="+mj-lt"/>
              <a:buAutoNum type="arabicPeriod"/>
            </a:pPr>
            <a:r>
              <a:rPr lang="nb-NO" sz="1200" dirty="0"/>
              <a:t>Rype</a:t>
            </a:r>
          </a:p>
          <a:p>
            <a:pPr marL="342900" indent="-342900">
              <a:buFont typeface="+mj-lt"/>
              <a:buAutoNum type="arabicPeriod"/>
            </a:pPr>
            <a:r>
              <a:rPr lang="nb-NO" sz="1200" dirty="0"/>
              <a:t>For eksempel: ekorn, mår, klatremus eller rødmus</a:t>
            </a:r>
          </a:p>
          <a:p>
            <a:pPr marL="342900" indent="-342900">
              <a:buFont typeface="+mj-lt"/>
              <a:buAutoNum type="arabicPeriod"/>
            </a:pPr>
            <a:r>
              <a:rPr lang="nb-NO" sz="1200" dirty="0"/>
              <a:t>Syng en sang om en fugl </a:t>
            </a:r>
            <a:r>
              <a:rPr lang="nb-NO" sz="1200" dirty="0">
                <a:sym typeface="Wingdings" panose="05000000000000000000" pitchFamily="2" charset="2"/>
              </a:rPr>
              <a:t></a:t>
            </a:r>
            <a:endParaRPr lang="nb-NO" sz="1200" dirty="0"/>
          </a:p>
          <a:p>
            <a:pPr marL="342900" indent="-342900">
              <a:buFont typeface="+mj-lt"/>
              <a:buAutoNum type="arabicPeriod"/>
            </a:pPr>
            <a:r>
              <a:rPr lang="nb-NO" sz="1200" dirty="0"/>
              <a:t>Binne</a:t>
            </a:r>
          </a:p>
          <a:p>
            <a:pPr marL="342900" indent="-342900">
              <a:buFont typeface="+mj-lt"/>
              <a:buAutoNum type="arabicPeriod"/>
            </a:pPr>
            <a:r>
              <a:rPr lang="nb-NO" sz="1200" dirty="0"/>
              <a:t>Elgoksen</a:t>
            </a:r>
          </a:p>
          <a:p>
            <a:pPr marL="342900" indent="-342900">
              <a:buFont typeface="+mj-lt"/>
              <a:buAutoNum type="arabicPeriod"/>
            </a:pPr>
            <a:r>
              <a:rPr lang="nb-NO" sz="1200" dirty="0"/>
              <a:t>Fjellreven</a:t>
            </a:r>
          </a:p>
          <a:p>
            <a:pPr marL="342900" indent="-342900">
              <a:buFont typeface="+mj-lt"/>
              <a:buAutoNum type="arabicPeriod"/>
            </a:pPr>
            <a:r>
              <a:rPr lang="nb-NO" sz="1200" dirty="0"/>
              <a:t>Oteren</a:t>
            </a:r>
          </a:p>
          <a:p>
            <a:pPr marL="342900" indent="-342900">
              <a:buFont typeface="+mj-lt"/>
              <a:buAutoNum type="arabicPeriod"/>
            </a:pPr>
            <a:r>
              <a:rPr lang="nb-NO" sz="1200" dirty="0"/>
              <a:t>Gaupe</a:t>
            </a:r>
          </a:p>
          <a:p>
            <a:pPr marL="342900" indent="-342900">
              <a:buFont typeface="+mj-lt"/>
              <a:buAutoNum type="arabicPeriod"/>
            </a:pPr>
            <a:endParaRPr lang="nb-NO" sz="1200" dirty="0"/>
          </a:p>
          <a:p>
            <a:pPr marL="342900" indent="-342900">
              <a:buFont typeface="+mj-lt"/>
              <a:buAutoNum type="arabicPeriod"/>
            </a:pPr>
            <a:endParaRPr lang="nb-NO" sz="1200" dirty="0"/>
          </a:p>
        </p:txBody>
      </p:sp>
      <p:sp>
        <p:nvSpPr>
          <p:cNvPr id="6" name="TekstSylinder 5">
            <a:extLst>
              <a:ext uri="{FF2B5EF4-FFF2-40B4-BE49-F238E27FC236}">
                <a16:creationId xmlns:a16="http://schemas.microsoft.com/office/drawing/2014/main" id="{35830E5F-2908-E45B-C9FF-25D25D75BE2B}"/>
              </a:ext>
            </a:extLst>
          </p:cNvPr>
          <p:cNvSpPr txBox="1"/>
          <p:nvPr/>
        </p:nvSpPr>
        <p:spPr>
          <a:xfrm>
            <a:off x="653143" y="1001483"/>
            <a:ext cx="4136571" cy="5632311"/>
          </a:xfrm>
          <a:prstGeom prst="rect">
            <a:avLst/>
          </a:prstGeom>
          <a:noFill/>
        </p:spPr>
        <p:txBody>
          <a:bodyPr wrap="square" rtlCol="0">
            <a:spAutoFit/>
          </a:bodyPr>
          <a:lstStyle/>
          <a:p>
            <a:r>
              <a:rPr lang="nb-NO" sz="1200" b="1" dirty="0"/>
              <a:t>Utstyr og forarbeid:</a:t>
            </a:r>
          </a:p>
          <a:p>
            <a:pPr marL="171450" indent="-171450">
              <a:buFont typeface="Arial" panose="020B0604020202020204" pitchFamily="34" charset="0"/>
              <a:buChar char="•"/>
            </a:pPr>
            <a:endParaRPr lang="nb-NO" sz="1200" dirty="0"/>
          </a:p>
          <a:p>
            <a:pPr marL="171450" indent="-171450">
              <a:buFont typeface="Arial" panose="020B0604020202020204" pitchFamily="34" charset="0"/>
              <a:buChar char="•"/>
            </a:pPr>
            <a:r>
              <a:rPr lang="nb-NO" sz="1200" dirty="0"/>
              <a:t>En terning</a:t>
            </a:r>
          </a:p>
          <a:p>
            <a:pPr marL="171450" indent="-171450">
              <a:buFont typeface="Arial" panose="020B0604020202020204" pitchFamily="34" charset="0"/>
              <a:buChar char="•"/>
            </a:pPr>
            <a:r>
              <a:rPr lang="nb-NO" sz="1200" dirty="0"/>
              <a:t>Skriv ut kortene, tosidig utskrift vend på kortsiden (viktig!).</a:t>
            </a:r>
          </a:p>
          <a:p>
            <a:pPr marL="171450" indent="-171450">
              <a:buFont typeface="Arial" panose="020B0604020202020204" pitchFamily="34" charset="0"/>
              <a:buChar char="•"/>
            </a:pPr>
            <a:r>
              <a:rPr lang="nb-NO" sz="1200" dirty="0"/>
              <a:t>Klipp ut kortene (evt. laminer), lag hull og tre en trå/strikk igjennom.</a:t>
            </a:r>
          </a:p>
          <a:p>
            <a:pPr marL="171450" indent="-171450">
              <a:buFont typeface="Arial" panose="020B0604020202020204" pitchFamily="34" charset="0"/>
              <a:buChar char="•"/>
            </a:pPr>
            <a:r>
              <a:rPr lang="nb-NO" sz="1200" dirty="0"/>
              <a:t>Heng opp kortene (kan gjøres både ute og inne)</a:t>
            </a:r>
          </a:p>
          <a:p>
            <a:pPr marL="171450" indent="-171450">
              <a:buFont typeface="Arial" panose="020B0604020202020204" pitchFamily="34" charset="0"/>
              <a:buChar char="•"/>
            </a:pPr>
            <a:r>
              <a:rPr lang="nb-NO" sz="1200" dirty="0"/>
              <a:t>Del elevene i grupper</a:t>
            </a:r>
          </a:p>
          <a:p>
            <a:endParaRPr lang="nb-NO" sz="1200" dirty="0"/>
          </a:p>
          <a:p>
            <a:r>
              <a:rPr lang="nb-NO" sz="1200" b="1" dirty="0"/>
              <a:t>Spilleregler:</a:t>
            </a:r>
          </a:p>
          <a:p>
            <a:endParaRPr lang="nb-NO" sz="1200" dirty="0"/>
          </a:p>
          <a:p>
            <a:r>
              <a:rPr lang="nb-NO" sz="1200" dirty="0"/>
              <a:t>En på gruppa slår terningen, og får for eksempel en 5’er. Da skal gruppa spre seg og lete etter kort/post nr. 5. Når alle har kommet til posten, snur de kortet og leser spørsmålet. Gruppa blir enige om svaret, og løper tilbake til læreren og sier svaret. </a:t>
            </a:r>
          </a:p>
          <a:p>
            <a:endParaRPr lang="nb-NO" sz="1200" dirty="0"/>
          </a:p>
          <a:p>
            <a:r>
              <a:rPr lang="nb-NO" sz="1200" dirty="0"/>
              <a:t>Hvis svaret er riktig slår en ny på gruppa terningen, og får for eksempel en 4’er. Gruppa løper da ut og leter etter post 9. (Man legger altså til det tallet man hadde forrige gang: 5+4=9.) Slik jobber alle gruppene helt til en av gruppene er har kommet til post 30. De vinner! </a:t>
            </a:r>
          </a:p>
          <a:p>
            <a:endParaRPr lang="nb-NO" sz="1200" dirty="0"/>
          </a:p>
          <a:p>
            <a:r>
              <a:rPr lang="nb-NO" sz="1200" dirty="0"/>
              <a:t>Dette kan gå ganske fort, et alternativ kan være at de må ha akkurat 30 for å vinne, slik at alle tall over 30 trekkes fra (så hvis de har 27 og slår 4, blir det 29). </a:t>
            </a:r>
          </a:p>
          <a:p>
            <a:endParaRPr lang="nb-NO" sz="1200" dirty="0"/>
          </a:p>
          <a:p>
            <a:r>
              <a:rPr lang="nb-NO" sz="1200" dirty="0"/>
              <a:t>Dersom gruppa svarer feil, kan man legge inn en slags «straff», for eksempel 10 spensthopp eller 10 armhevinger. Eventuelt kan de kaste terningen, om de får f. eks. en 3’er, og trekke fra terningkastet (9-3=6) og springe til den posten. </a:t>
            </a:r>
            <a:endParaRPr lang="nb-NO" sz="1400" dirty="0"/>
          </a:p>
        </p:txBody>
      </p:sp>
    </p:spTree>
    <p:extLst>
      <p:ext uri="{BB962C8B-B14F-4D97-AF65-F5344CB8AC3E}">
        <p14:creationId xmlns:p14="http://schemas.microsoft.com/office/powerpoint/2010/main" val="3909765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4214443968"/>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algn="ctr"/>
                      <a:r>
                        <a:rPr lang="nb-NO" sz="15000" dirty="0">
                          <a:solidFill>
                            <a:schemeClr val="tx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3</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4</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5</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6</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spTree>
    <p:extLst>
      <p:ext uri="{BB962C8B-B14F-4D97-AF65-F5344CB8AC3E}">
        <p14:creationId xmlns:p14="http://schemas.microsoft.com/office/powerpoint/2010/main" val="2740133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1393096927"/>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2400" dirty="0">
                        <a:solidFill>
                          <a:schemeClr val="tx1"/>
                        </a:solidFill>
                      </a:endParaRPr>
                    </a:p>
                    <a:p>
                      <a:pPr algn="ctr"/>
                      <a:r>
                        <a:rPr lang="nb-NO" sz="2400" dirty="0">
                          <a:solidFill>
                            <a:schemeClr val="tx1"/>
                          </a:solidFill>
                        </a:rPr>
                        <a:t>Hvilket dyr er dette?</a:t>
                      </a:r>
                    </a:p>
                    <a:p>
                      <a:pPr algn="ctr"/>
                      <a:endParaRPr lang="nb-NO"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Er spissmusene 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slekt med mus eller pinnsvin?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Vi har to rypearter i Norge, kan du navnet  på en av dem?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b-NO" sz="2400" b="1"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b-NO" sz="2400" b="1" dirty="0">
                          <a:latin typeface="+mn-lt"/>
                        </a:rPr>
                        <a:t>Syng en sang om et dyr </a:t>
                      </a:r>
                      <a:r>
                        <a:rPr lang="nb-NO" sz="2400" b="1" dirty="0">
                          <a:latin typeface="+mn-lt"/>
                          <a:sym typeface="Wingdings" panose="05000000000000000000" pitchFamily="2" charset="2"/>
                        </a:rPr>
                        <a:t></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Hvem har bæsja?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dyr er dette?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pic>
        <p:nvPicPr>
          <p:cNvPr id="3" name="Bilde 2" descr="Et bilde som inneholder utendørs, gress, pattedyr, gnager&#10;&#10;Automatisk generert beskrivelse">
            <a:extLst>
              <a:ext uri="{FF2B5EF4-FFF2-40B4-BE49-F238E27FC236}">
                <a16:creationId xmlns:a16="http://schemas.microsoft.com/office/drawing/2014/main" id="{1E5E1993-E9D9-BF7E-C7DC-3905A8A6B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17" y="940526"/>
            <a:ext cx="2520000" cy="1890000"/>
          </a:xfrm>
          <a:prstGeom prst="rect">
            <a:avLst/>
          </a:prstGeom>
        </p:spPr>
      </p:pic>
      <p:pic>
        <p:nvPicPr>
          <p:cNvPr id="6" name="Bilde 5" descr="Et bilde som inneholder utendørs, gress, sopp, plante&#10;&#10;Automatisk generert beskrivelse">
            <a:extLst>
              <a:ext uri="{FF2B5EF4-FFF2-40B4-BE49-F238E27FC236}">
                <a16:creationId xmlns:a16="http://schemas.microsoft.com/office/drawing/2014/main" id="{EC54206E-1FD9-C10E-0893-856777892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000" y="4611704"/>
            <a:ext cx="2520000" cy="1680000"/>
          </a:xfrm>
          <a:prstGeom prst="rect">
            <a:avLst/>
          </a:prstGeom>
        </p:spPr>
      </p:pic>
      <p:pic>
        <p:nvPicPr>
          <p:cNvPr id="5" name="Bilde 4" descr="Et bilde som inneholder gress, utendørs, pattedyr, mink&#10;&#10;Automatisk generert beskrivelse">
            <a:extLst>
              <a:ext uri="{FF2B5EF4-FFF2-40B4-BE49-F238E27FC236}">
                <a16:creationId xmlns:a16="http://schemas.microsoft.com/office/drawing/2014/main" id="{EA902454-AE21-7FB0-AF50-9241F915D993}"/>
              </a:ext>
            </a:extLst>
          </p:cNvPr>
          <p:cNvPicPr>
            <a:picLocks noChangeAspect="1"/>
          </p:cNvPicPr>
          <p:nvPr/>
        </p:nvPicPr>
        <p:blipFill rotWithShape="1">
          <a:blip r:embed="rId4">
            <a:extLst>
              <a:ext uri="{28A0092B-C50C-407E-A947-70E740481C1C}">
                <a14:useLocalDpi xmlns:a14="http://schemas.microsoft.com/office/drawing/2010/main" val="0"/>
              </a:ext>
            </a:extLst>
          </a:blip>
          <a:srcRect l="11729" t="16754" r="15251"/>
          <a:stretch/>
        </p:blipFill>
        <p:spPr>
          <a:xfrm>
            <a:off x="6923314" y="4611704"/>
            <a:ext cx="2520000" cy="1680000"/>
          </a:xfrm>
          <a:prstGeom prst="rect">
            <a:avLst/>
          </a:prstGeom>
        </p:spPr>
      </p:pic>
    </p:spTree>
    <p:extLst>
      <p:ext uri="{BB962C8B-B14F-4D97-AF65-F5344CB8AC3E}">
        <p14:creationId xmlns:p14="http://schemas.microsoft.com/office/powerpoint/2010/main" val="298807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673105376"/>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algn="ctr"/>
                      <a:r>
                        <a:rPr lang="nb-NO" sz="15000" dirty="0">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8</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9</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10</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11</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12</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spTree>
    <p:extLst>
      <p:ext uri="{BB962C8B-B14F-4D97-AF65-F5344CB8AC3E}">
        <p14:creationId xmlns:p14="http://schemas.microsoft.com/office/powerpoint/2010/main" val="1958282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178723253"/>
              </p:ext>
            </p:extLst>
          </p:nvPr>
        </p:nvGraphicFramePr>
        <p:xfrm>
          <a:off x="0" y="0"/>
          <a:ext cx="9906000" cy="6881011"/>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062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algn="ctr"/>
                      <a:r>
                        <a:rPr lang="nb-NO" sz="2400" dirty="0">
                          <a:solidFill>
                            <a:schemeClr val="tx1"/>
                          </a:solidFill>
                        </a:rPr>
                        <a:t>Hvem har bæsja?</a:t>
                      </a:r>
                    </a:p>
                    <a:p>
                      <a:pPr algn="ctr"/>
                      <a:endParaRPr lang="nb-NO" sz="2400" dirty="0">
                        <a:solidFill>
                          <a:schemeClr val="tx1"/>
                        </a:solidFill>
                      </a:endParaRPr>
                    </a:p>
                    <a:p>
                      <a:pPr algn="ctr"/>
                      <a:endParaRPr lang="nb-NO"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Kjenner dere til noen dyr som spiser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kongler?</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Hvem lager slike spor?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517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Hva er minste rovdyret   i Norge?</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dyr er dette?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Hvilket dyr har satt dette sporet?</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pic>
        <p:nvPicPr>
          <p:cNvPr id="3" name="Bilde 2" descr="Et bilde som inneholder utendørs, sopp, plante&#10;&#10;Automatisk generert beskrivelse">
            <a:extLst>
              <a:ext uri="{FF2B5EF4-FFF2-40B4-BE49-F238E27FC236}">
                <a16:creationId xmlns:a16="http://schemas.microsoft.com/office/drawing/2014/main" id="{F23A5501-6818-ECD9-3277-5A946458C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03" y="1276531"/>
            <a:ext cx="2520000" cy="1680000"/>
          </a:xfrm>
          <a:prstGeom prst="rect">
            <a:avLst/>
          </a:prstGeom>
        </p:spPr>
      </p:pic>
      <p:pic>
        <p:nvPicPr>
          <p:cNvPr id="6" name="Bilde 5">
            <a:extLst>
              <a:ext uri="{FF2B5EF4-FFF2-40B4-BE49-F238E27FC236}">
                <a16:creationId xmlns:a16="http://schemas.microsoft.com/office/drawing/2014/main" id="{03F7C92B-1A5A-BC5F-FE1E-F4E9AD5320CA}"/>
              </a:ext>
            </a:extLst>
          </p:cNvPr>
          <p:cNvPicPr>
            <a:picLocks noChangeAspect="1"/>
          </p:cNvPicPr>
          <p:nvPr/>
        </p:nvPicPr>
        <p:blipFill rotWithShape="1">
          <a:blip r:embed="rId3"/>
          <a:srcRect t="4635"/>
          <a:stretch/>
        </p:blipFill>
        <p:spPr>
          <a:xfrm>
            <a:off x="7774438" y="841319"/>
            <a:ext cx="802407" cy="2540509"/>
          </a:xfrm>
          <a:prstGeom prst="rect">
            <a:avLst/>
          </a:prstGeom>
        </p:spPr>
      </p:pic>
      <p:pic>
        <p:nvPicPr>
          <p:cNvPr id="8" name="Bilde 7" descr="Et bilde som inneholder pattedyr, rev&#10;&#10;Automatisk generert beskrivelse">
            <a:extLst>
              <a:ext uri="{FF2B5EF4-FFF2-40B4-BE49-F238E27FC236}">
                <a16:creationId xmlns:a16="http://schemas.microsoft.com/office/drawing/2014/main" id="{733B6C0F-6749-5922-9443-06D431082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3860" y="4770120"/>
            <a:ext cx="2520000" cy="1675532"/>
          </a:xfrm>
          <a:prstGeom prst="rect">
            <a:avLst/>
          </a:prstGeom>
        </p:spPr>
      </p:pic>
      <p:pic>
        <p:nvPicPr>
          <p:cNvPr id="10" name="Bilde 9">
            <a:extLst>
              <a:ext uri="{FF2B5EF4-FFF2-40B4-BE49-F238E27FC236}">
                <a16:creationId xmlns:a16="http://schemas.microsoft.com/office/drawing/2014/main" id="{28C26AB5-8187-CB86-0244-2A2F9FAD1A9F}"/>
              </a:ext>
            </a:extLst>
          </p:cNvPr>
          <p:cNvPicPr>
            <a:picLocks noChangeAspect="1"/>
          </p:cNvPicPr>
          <p:nvPr/>
        </p:nvPicPr>
        <p:blipFill rotWithShape="1">
          <a:blip r:embed="rId5">
            <a:extLst>
              <a:ext uri="{28A0092B-C50C-407E-A947-70E740481C1C}">
                <a14:useLocalDpi xmlns:a14="http://schemas.microsoft.com/office/drawing/2010/main" val="0"/>
              </a:ext>
            </a:extLst>
          </a:blip>
          <a:srcRect l="12886"/>
          <a:stretch/>
        </p:blipFill>
        <p:spPr>
          <a:xfrm rot="5400000">
            <a:off x="7165462" y="4837555"/>
            <a:ext cx="2195286" cy="1680000"/>
          </a:xfrm>
          <a:prstGeom prst="rect">
            <a:avLst/>
          </a:prstGeom>
        </p:spPr>
      </p:pic>
    </p:spTree>
    <p:extLst>
      <p:ext uri="{BB962C8B-B14F-4D97-AF65-F5344CB8AC3E}">
        <p14:creationId xmlns:p14="http://schemas.microsoft.com/office/powerpoint/2010/main" val="16018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1732196165"/>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algn="ctr"/>
                      <a:r>
                        <a:rPr lang="nb-NO" sz="15000" dirty="0">
                          <a:solidFill>
                            <a:schemeClr val="tx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14</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15</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16</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17</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18</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spTree>
    <p:extLst>
      <p:ext uri="{BB962C8B-B14F-4D97-AF65-F5344CB8AC3E}">
        <p14:creationId xmlns:p14="http://schemas.microsoft.com/office/powerpoint/2010/main" val="113424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2135983278"/>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Hvem setter sånne spor?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 typeface="+mj-lt"/>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 typeface="+mj-lt"/>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Hva kalles en </a:t>
                      </a:r>
                      <a:r>
                        <a:rPr kumimoji="0" lang="nb-NO" sz="2400" b="1" i="0" u="none" strike="noStrike" kern="1200" cap="none" spc="0" normalizeH="0" baseline="0" noProof="0" dirty="0" err="1">
                          <a:ln>
                            <a:noFill/>
                          </a:ln>
                          <a:solidFill>
                            <a:prstClr val="black"/>
                          </a:solidFill>
                          <a:effectLst/>
                          <a:uLnTx/>
                          <a:uFillTx/>
                          <a:latin typeface="+mn-lt"/>
                          <a:ea typeface="+mn-ea"/>
                          <a:cs typeface="+mn-cs"/>
                        </a:rPr>
                        <a:t>rein«hunn</a:t>
                      </a:r>
                      <a:r>
                        <a:rPr kumimoji="0" lang="nb-NO" sz="2400" b="1" i="0" u="none" strike="noStrike" kern="1200" cap="none" spc="0" normalizeH="0" baseline="0" noProof="0" dirty="0">
                          <a:ln>
                            <a:noFill/>
                          </a:ln>
                          <a:solidFill>
                            <a:prstClr val="black"/>
                          </a:solidFill>
                          <a:effectLst/>
                          <a:uLnTx/>
                          <a:uFillTx/>
                          <a:latin typeface="+mn-lt"/>
                          <a:ea typeface="+mn-ea"/>
                          <a:cs typeface="+mn-cs"/>
                        </a:rPr>
                        <a:t>»?</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Si to dyr som tilhører mårfamilien?</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457200" rtl="0" eaLnBrk="1" fontAlgn="auto" latinLnBrk="0" hangingPunct="1">
                        <a:lnSpc>
                          <a:spcPct val="100000"/>
                        </a:lnSpc>
                        <a:spcBef>
                          <a:spcPts val="0"/>
                        </a:spcBef>
                        <a:spcAft>
                          <a:spcPts val="0"/>
                        </a:spcAft>
                        <a:buClrTx/>
                        <a:buSzTx/>
                        <a:buFont typeface="+mj-lt"/>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457200" rtl="0" eaLnBrk="1" fontAlgn="auto" latinLnBrk="0" hangingPunct="1">
                        <a:lnSpc>
                          <a:spcPct val="100000"/>
                        </a:lnSpc>
                        <a:spcBef>
                          <a:spcPts val="0"/>
                        </a:spcBef>
                        <a:spcAft>
                          <a:spcPts val="0"/>
                        </a:spcAft>
                        <a:buClrTx/>
                        <a:buSzTx/>
                        <a:buFont typeface="+mj-lt"/>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Stå på alle fire og ul </a:t>
                      </a:r>
                    </a:p>
                    <a:p>
                      <a:pPr marL="0" marR="0" lvl="0" indent="0" algn="ctr" defTabSz="457200" rtl="0" eaLnBrk="1" fontAlgn="auto" latinLnBrk="0" hangingPunct="1">
                        <a:lnSpc>
                          <a:spcPct val="100000"/>
                        </a:lnSpc>
                        <a:spcBef>
                          <a:spcPts val="0"/>
                        </a:spcBef>
                        <a:spcAft>
                          <a:spcPts val="0"/>
                        </a:spcAft>
                        <a:buClrTx/>
                        <a:buSzTx/>
                        <a:buFont typeface="+mj-lt"/>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som en ulv!</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Hvorfor skifter dyr pelsfarge 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vinteren?</a:t>
                      </a:r>
                      <a:endParaRPr kumimoji="0" lang="nb-NO" sz="15000" b="1" i="0" u="none" strike="noStrike" kern="1200" cap="none" spc="0" normalizeH="0" baseline="0" noProof="0" dirty="0">
                        <a:ln>
                          <a:noFill/>
                        </a:ln>
                        <a:solidFill>
                          <a:prstClr val="black"/>
                        </a:solidFill>
                        <a:effectLst/>
                        <a:uLnTx/>
                        <a:uFillTx/>
                        <a:latin typeface="+mn-lt"/>
                        <a:ea typeface="+mn-ea"/>
                        <a:cs typeface="+mn-cs"/>
                      </a:endParaRP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2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Er det røyskatt eller snømus som har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n-lt"/>
                          <a:ea typeface="+mn-ea"/>
                          <a:cs typeface="+mn-cs"/>
                        </a:rPr>
                        <a:t>svart haletipp?</a:t>
                      </a: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pic>
        <p:nvPicPr>
          <p:cNvPr id="3" name="Bilde 2">
            <a:extLst>
              <a:ext uri="{FF2B5EF4-FFF2-40B4-BE49-F238E27FC236}">
                <a16:creationId xmlns:a16="http://schemas.microsoft.com/office/drawing/2014/main" id="{5B9FCF6D-6681-F890-2D9D-DC08580B7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940" y="1320650"/>
            <a:ext cx="1944000" cy="2022813"/>
          </a:xfrm>
          <a:prstGeom prst="rect">
            <a:avLst/>
          </a:prstGeom>
        </p:spPr>
      </p:pic>
    </p:spTree>
    <p:extLst>
      <p:ext uri="{BB962C8B-B14F-4D97-AF65-F5344CB8AC3E}">
        <p14:creationId xmlns:p14="http://schemas.microsoft.com/office/powerpoint/2010/main" val="387361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4">
            <a:extLst>
              <a:ext uri="{FF2B5EF4-FFF2-40B4-BE49-F238E27FC236}">
                <a16:creationId xmlns:a16="http://schemas.microsoft.com/office/drawing/2014/main" id="{7C18A12C-D61C-4936-048F-91B5BEF74629}"/>
              </a:ext>
            </a:extLst>
          </p:cNvPr>
          <p:cNvGraphicFramePr>
            <a:graphicFrameLocks noGrp="1"/>
          </p:cNvGraphicFramePr>
          <p:nvPr>
            <p:extLst>
              <p:ext uri="{D42A27DB-BD31-4B8C-83A1-F6EECF244321}">
                <p14:modId xmlns:p14="http://schemas.microsoft.com/office/powerpoint/2010/main" val="4101625511"/>
              </p:ext>
            </p:extLst>
          </p:nvPr>
        </p:nvGraphicFramePr>
        <p:xfrm>
          <a:off x="0" y="0"/>
          <a:ext cx="9906000" cy="6858000"/>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666702804"/>
                    </a:ext>
                  </a:extLst>
                </a:gridCol>
                <a:gridCol w="3302000">
                  <a:extLst>
                    <a:ext uri="{9D8B030D-6E8A-4147-A177-3AD203B41FA5}">
                      <a16:colId xmlns:a16="http://schemas.microsoft.com/office/drawing/2014/main" val="954745843"/>
                    </a:ext>
                  </a:extLst>
                </a:gridCol>
                <a:gridCol w="3302000">
                  <a:extLst>
                    <a:ext uri="{9D8B030D-6E8A-4147-A177-3AD203B41FA5}">
                      <a16:colId xmlns:a16="http://schemas.microsoft.com/office/drawing/2014/main" val="2709308388"/>
                    </a:ext>
                  </a:extLst>
                </a:gridCol>
              </a:tblGrid>
              <a:tr h="3429000">
                <a:tc>
                  <a:txBody>
                    <a:bodyPr/>
                    <a:lstStyle/>
                    <a:p>
                      <a:pPr algn="ctr"/>
                      <a:endParaRPr lang="nb-NO" sz="3200" dirty="0">
                        <a:solidFill>
                          <a:schemeClr val="tx1"/>
                        </a:solidFill>
                      </a:endParaRPr>
                    </a:p>
                    <a:p>
                      <a:pPr algn="ctr"/>
                      <a:r>
                        <a:rPr lang="nb-NO" sz="15000" dirty="0">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20</a:t>
                      </a:r>
                    </a:p>
                    <a:p>
                      <a:pPr algn="ctr"/>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21</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0924378"/>
                  </a:ext>
                </a:extLst>
              </a:tr>
              <a:tr h="3429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22</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23</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3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5000" b="1" i="0" u="none" strike="noStrike" kern="1200" cap="none" spc="0" normalizeH="0" baseline="0" noProof="0" dirty="0">
                          <a:ln>
                            <a:noFill/>
                          </a:ln>
                          <a:solidFill>
                            <a:prstClr val="black"/>
                          </a:solidFill>
                          <a:effectLst/>
                          <a:uLnTx/>
                          <a:uFillTx/>
                          <a:latin typeface="+mn-lt"/>
                          <a:ea typeface="+mn-ea"/>
                          <a:cs typeface="+mn-cs"/>
                        </a:rPr>
                        <a:t>24</a:t>
                      </a:r>
                    </a:p>
                    <a:p>
                      <a:endParaRPr lang="nb-NO"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8942490"/>
                  </a:ext>
                </a:extLst>
              </a:tr>
            </a:tbl>
          </a:graphicData>
        </a:graphic>
      </p:graphicFrame>
    </p:spTree>
    <p:extLst>
      <p:ext uri="{BB962C8B-B14F-4D97-AF65-F5344CB8AC3E}">
        <p14:creationId xmlns:p14="http://schemas.microsoft.com/office/powerpoint/2010/main" val="3830560097"/>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4489</TotalTime>
  <Words>634</Words>
  <Application>Microsoft Office PowerPoint</Application>
  <PresentationFormat>A4 (210 x 297 mm)</PresentationFormat>
  <Paragraphs>188</Paragraphs>
  <Slides>12</Slides>
  <Notes>0</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12</vt:i4>
      </vt:variant>
    </vt:vector>
  </HeadingPairs>
  <TitlesOfParts>
    <vt:vector size="19" baseType="lpstr">
      <vt:lpstr>Arial</vt:lpstr>
      <vt:lpstr>Calibri</vt:lpstr>
      <vt:lpstr>Calibri Light</vt:lpstr>
      <vt:lpstr>Hobo Std</vt:lpstr>
      <vt:lpstr>Minion Pro</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UiT The Arctic University of Norway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Ingrid Jensvoll</dc:creator>
  <cp:lastModifiedBy>Ingrid Jensvoll</cp:lastModifiedBy>
  <cp:revision>5</cp:revision>
  <cp:lastPrinted>2024-03-04T09:30:07Z</cp:lastPrinted>
  <dcterms:created xsi:type="dcterms:W3CDTF">2022-10-25T09:51:48Z</dcterms:created>
  <dcterms:modified xsi:type="dcterms:W3CDTF">2024-03-04T09:35:17Z</dcterms:modified>
</cp:coreProperties>
</file>